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Average"/>
      <p:regular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1e4ca828b_1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1e4ca828b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1e4ca828b_1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21e4ca828b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21e4ca828b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21e4ca828b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0b42722bc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0b42722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10c41062c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10c4106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10c41062c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10c41062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10c41062c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10c41062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210c41062c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210c41062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10c41062c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10c41062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10c41062c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210c41062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10c41062c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10c41062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10c41062c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10c41062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0b42722bc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0b42722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10c41062c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10c41062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10c41062c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210c41062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210c41062c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210c41062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10c41062c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10c41062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10c41062c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210c41062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0b42722b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0b42722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800">
                <a:solidFill>
                  <a:srgbClr val="37474F"/>
                </a:solidFill>
                <a:latin typeface="Average"/>
                <a:ea typeface="Average"/>
                <a:cs typeface="Average"/>
                <a:sym typeface="Average"/>
              </a:rPr>
              <a:t>A data analyst </a:t>
            </a:r>
            <a:r>
              <a:rPr b="1" lang="en" sz="1800">
                <a:solidFill>
                  <a:srgbClr val="37474F"/>
                </a:solidFill>
                <a:latin typeface="Average"/>
                <a:ea typeface="Average"/>
                <a:cs typeface="Average"/>
                <a:sym typeface="Average"/>
              </a:rPr>
              <a:t>collects, cleans, and interprets data sets in order to answer a question or solve a problem</a:t>
            </a:r>
            <a:r>
              <a:rPr lang="en" sz="1800">
                <a:solidFill>
                  <a:srgbClr val="37474F"/>
                </a:solidFill>
                <a:latin typeface="Average"/>
                <a:ea typeface="Average"/>
                <a:cs typeface="Average"/>
                <a:sym typeface="Average"/>
              </a:rPr>
              <a:t>. They work in many industries, including business, finance, criminal justice, science, medicine, and government.</a:t>
            </a:r>
            <a:endParaRPr sz="1800">
              <a:solidFill>
                <a:srgbClr val="37474F"/>
              </a:solidFill>
              <a:latin typeface="Average"/>
              <a:ea typeface="Average"/>
              <a:cs typeface="Average"/>
              <a:sym typeface="Average"/>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df8092aba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df8092a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0b42722bc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0b42722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df8092abae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df8092aba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df8092abae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df8092ab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21e4ca828b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21e4ca828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800">
                <a:solidFill>
                  <a:srgbClr val="37474F"/>
                </a:solidFill>
                <a:latin typeface="Average"/>
                <a:ea typeface="Average"/>
                <a:cs typeface="Average"/>
                <a:sym typeface="Average"/>
              </a:rPr>
              <a:t>Business intelligence (BI) refers to the procedural and technical infrastructure that collects, stores, and analyzes the data produced by a company's activities. BI is a broad term that encompasses data mining, process analysis, performance benchmarking, and descriptive analytics.</a:t>
            </a:r>
            <a:endParaRPr sz="1800">
              <a:solidFill>
                <a:srgbClr val="37474F"/>
              </a:solidFill>
              <a:latin typeface="Average"/>
              <a:ea typeface="Average"/>
              <a:cs typeface="Average"/>
              <a:sym typeface="Average"/>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1e4ca828b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1e4ca828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800">
                <a:solidFill>
                  <a:srgbClr val="37474F"/>
                </a:solidFill>
                <a:latin typeface="Average"/>
                <a:ea typeface="Average"/>
                <a:cs typeface="Average"/>
                <a:sym typeface="Average"/>
              </a:rPr>
              <a:t>Activities such as accounts receivable, report generation, supply chain management, and customer support all are common areas of which RPA is being applied to </a:t>
            </a:r>
            <a:r>
              <a:rPr b="1" lang="en" sz="1800">
                <a:solidFill>
                  <a:srgbClr val="37474F"/>
                </a:solidFill>
                <a:latin typeface="Average"/>
                <a:ea typeface="Average"/>
                <a:cs typeface="Average"/>
                <a:sym typeface="Average"/>
              </a:rPr>
              <a:t>help reduce the tedious nature of our day to days.</a:t>
            </a:r>
            <a:endParaRPr b="1" sz="1800">
              <a:solidFill>
                <a:srgbClr val="37474F"/>
              </a:solidFill>
              <a:latin typeface="Average"/>
              <a:ea typeface="Average"/>
              <a:cs typeface="Average"/>
              <a:sym typeface="Average"/>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0b42722bc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0b42722b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21e4ca828b_1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21e4ca828b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1e4ca828b_1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1e4ca828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1e4ca828b_1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1e4ca828b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www.automationanywhere.com/" TargetMode="External"/><Relationship Id="rId4" Type="http://schemas.openxmlformats.org/officeDocument/2006/relationships/hyperlink" Target="https://www.uipath.com/?utm_source=google&amp;utm_medium=cpc&amp;utm_campaign=%5BDACH%5D_Tier-1_ENG_Brand_T4_Head&amp;utm_term=uipath-b&amp;utm_content=B_UiPath-Broad-B1&amp;gclid=CjwKCAjwiOCgBhAgEiwAjv5whGSt_VdD2aFk7MFPTTz2UPDjNMGG1WFhvIRjzXRjRUSCfRyFjYF5WxoCbMcQAvD_BwE" TargetMode="External"/><Relationship Id="rId5" Type="http://schemas.openxmlformats.org/officeDocument/2006/relationships/hyperlink" Target="https://www.kofax.com/" TargetMode="External"/><Relationship Id="rId6" Type="http://schemas.openxmlformats.org/officeDocument/2006/relationships/hyperlink" Target="https://www.blueprism.com/" TargetMode="External"/><Relationship Id="rId7" Type="http://schemas.openxmlformats.org/officeDocument/2006/relationships/hyperlink" Target="https://www.nice.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jpg"/><Relationship Id="rId4" Type="http://schemas.openxmlformats.org/officeDocument/2006/relationships/image" Target="../media/image12.pn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Analyst / Business Intelligence / RPA</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March 24, 2022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p:tgtEl>
                                          <p:spTgt spid="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Intelligence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43" name="Google Shape;143;p22"/>
          <p:cNvGrpSpPr/>
          <p:nvPr/>
        </p:nvGrpSpPr>
        <p:grpSpPr>
          <a:xfrm>
            <a:off x="432201" y="1852361"/>
            <a:ext cx="8287736" cy="958092"/>
            <a:chOff x="424813" y="1177875"/>
            <a:chExt cx="8294371" cy="849900"/>
          </a:xfrm>
        </p:grpSpPr>
        <p:sp>
          <p:nvSpPr>
            <p:cNvPr id="144" name="Google Shape;144;p22"/>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2"/>
          <p:cNvSpPr txBox="1"/>
          <p:nvPr>
            <p:ph idx="4294967295" type="body"/>
          </p:nvPr>
        </p:nvSpPr>
        <p:spPr>
          <a:xfrm>
            <a:off x="539675" y="1898850"/>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highlight>
                  <a:schemeClr val="accent5"/>
                </a:highlight>
              </a:rPr>
              <a:t>INETSOFT STYLE INTELLIGENCE</a:t>
            </a:r>
            <a:endParaRPr>
              <a:solidFill>
                <a:schemeClr val="lt1"/>
              </a:solidFill>
              <a:highlight>
                <a:schemeClr val="accent5"/>
              </a:highlight>
            </a:endParaRPr>
          </a:p>
        </p:txBody>
      </p:sp>
      <p:grpSp>
        <p:nvGrpSpPr>
          <p:cNvPr id="147" name="Google Shape;147;p22"/>
          <p:cNvGrpSpPr/>
          <p:nvPr/>
        </p:nvGrpSpPr>
        <p:grpSpPr>
          <a:xfrm>
            <a:off x="432200" y="2883075"/>
            <a:ext cx="8287724" cy="799192"/>
            <a:chOff x="424813" y="2974405"/>
            <a:chExt cx="8294360" cy="849933"/>
          </a:xfrm>
        </p:grpSpPr>
        <p:sp>
          <p:nvSpPr>
            <p:cNvPr id="148" name="Google Shape;148;p22"/>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22"/>
          <p:cNvGrpSpPr/>
          <p:nvPr/>
        </p:nvGrpSpPr>
        <p:grpSpPr>
          <a:xfrm>
            <a:off x="432200" y="3755044"/>
            <a:ext cx="8287724" cy="1317821"/>
            <a:chOff x="424813" y="3871259"/>
            <a:chExt cx="8294360" cy="849933"/>
          </a:xfrm>
        </p:grpSpPr>
        <p:sp>
          <p:nvSpPr>
            <p:cNvPr id="151" name="Google Shape;151;p22"/>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22"/>
          <p:cNvSpPr txBox="1"/>
          <p:nvPr>
            <p:ph idx="4294967295" type="body"/>
          </p:nvPr>
        </p:nvSpPr>
        <p:spPr>
          <a:xfrm>
            <a:off x="539675" y="30359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highlight>
                  <a:schemeClr val="accent5"/>
                </a:highlight>
              </a:rPr>
              <a:t>GOODDATA</a:t>
            </a:r>
            <a:endParaRPr>
              <a:solidFill>
                <a:schemeClr val="lt1"/>
              </a:solidFill>
              <a:highlight>
                <a:schemeClr val="accent5"/>
              </a:highlight>
            </a:endParaRPr>
          </a:p>
        </p:txBody>
      </p:sp>
      <p:sp>
        <p:nvSpPr>
          <p:cNvPr id="154" name="Google Shape;154;p22"/>
          <p:cNvSpPr txBox="1"/>
          <p:nvPr>
            <p:ph idx="4294967295" type="body"/>
          </p:nvPr>
        </p:nvSpPr>
        <p:spPr>
          <a:xfrm>
            <a:off x="3480453" y="1918749"/>
            <a:ext cx="5111700" cy="7941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sz="1200">
                <a:solidFill>
                  <a:schemeClr val="lt1"/>
                </a:solidFill>
              </a:rPr>
              <a:t>Style Intelligence, a web-based BI and data intelligence platform owned by InetSoft. It provides multiple self-service analytics capabilities such as dashboards, visual analytics, and reporting in a secure environment.</a:t>
            </a:r>
            <a:endParaRPr b="1" sz="1200">
              <a:solidFill>
                <a:schemeClr val="lt1"/>
              </a:solidFill>
            </a:endParaRPr>
          </a:p>
        </p:txBody>
      </p:sp>
      <p:grpSp>
        <p:nvGrpSpPr>
          <p:cNvPr id="155" name="Google Shape;155;p22"/>
          <p:cNvGrpSpPr/>
          <p:nvPr/>
        </p:nvGrpSpPr>
        <p:grpSpPr>
          <a:xfrm>
            <a:off x="432201" y="832634"/>
            <a:ext cx="8287736" cy="958092"/>
            <a:chOff x="424813" y="1177875"/>
            <a:chExt cx="8294371" cy="849900"/>
          </a:xfrm>
        </p:grpSpPr>
        <p:sp>
          <p:nvSpPr>
            <p:cNvPr id="156" name="Google Shape;156;p22"/>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2"/>
          <p:cNvSpPr txBox="1"/>
          <p:nvPr>
            <p:ph idx="4294967295" type="body"/>
          </p:nvPr>
        </p:nvSpPr>
        <p:spPr>
          <a:xfrm>
            <a:off x="539675" y="945413"/>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highlight>
                  <a:srgbClr val="FFD966"/>
                </a:highlight>
              </a:rPr>
              <a:t>ORACLE</a:t>
            </a:r>
            <a:endParaRPr>
              <a:solidFill>
                <a:schemeClr val="lt1"/>
              </a:solidFill>
              <a:highlight>
                <a:srgbClr val="FFD966"/>
              </a:highlight>
            </a:endParaRPr>
          </a:p>
        </p:txBody>
      </p:sp>
      <p:sp>
        <p:nvSpPr>
          <p:cNvPr id="159" name="Google Shape;159;p22"/>
          <p:cNvSpPr txBox="1"/>
          <p:nvPr>
            <p:ph idx="4294967295" type="body"/>
          </p:nvPr>
        </p:nvSpPr>
        <p:spPr>
          <a:xfrm>
            <a:off x="539675" y="407952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highlight>
                  <a:schemeClr val="accent5"/>
                </a:highlight>
              </a:rPr>
              <a:t>IBM COGNOS ANALYTICS</a:t>
            </a:r>
            <a:endParaRPr>
              <a:solidFill>
                <a:schemeClr val="lt1"/>
              </a:solidFill>
              <a:highlight>
                <a:schemeClr val="accent5"/>
              </a:highlight>
            </a:endParaRPr>
          </a:p>
        </p:txBody>
      </p:sp>
      <p:sp>
        <p:nvSpPr>
          <p:cNvPr id="160" name="Google Shape;160;p22"/>
          <p:cNvSpPr txBox="1"/>
          <p:nvPr>
            <p:ph idx="4294967295" type="body"/>
          </p:nvPr>
        </p:nvSpPr>
        <p:spPr>
          <a:xfrm>
            <a:off x="3480453" y="912077"/>
            <a:ext cx="5111700" cy="799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SzPts val="935"/>
              <a:buNone/>
            </a:pPr>
            <a:r>
              <a:rPr b="1" lang="en" sz="1220">
                <a:solidFill>
                  <a:schemeClr val="lt1"/>
                </a:solidFill>
              </a:rPr>
              <a:t>Oracle Business Intelligence is a portfolio of technology and applications with a focus on providing end-to-end solutions to help businesses optimize their performance and empower them to make faster and more informed mobile-enabled decision-making.</a:t>
            </a:r>
            <a:endParaRPr b="1" sz="1220">
              <a:solidFill>
                <a:schemeClr val="lt1"/>
              </a:solidFill>
            </a:endParaRPr>
          </a:p>
        </p:txBody>
      </p:sp>
      <p:sp>
        <p:nvSpPr>
          <p:cNvPr id="161" name="Google Shape;161;p22"/>
          <p:cNvSpPr txBox="1"/>
          <p:nvPr>
            <p:ph idx="4294967295" type="body"/>
          </p:nvPr>
        </p:nvSpPr>
        <p:spPr>
          <a:xfrm>
            <a:off x="3480453" y="2883099"/>
            <a:ext cx="5111700" cy="799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300">
                <a:solidFill>
                  <a:schemeClr val="lt1"/>
                </a:solidFill>
              </a:rPr>
              <a:t>GoodData is a business analytics software that provides tools for data ingestion, storage, analytic queries, visualizations, and application integration.</a:t>
            </a:r>
            <a:endParaRPr b="1" sz="1300">
              <a:solidFill>
                <a:schemeClr val="lt1"/>
              </a:solidFill>
            </a:endParaRPr>
          </a:p>
        </p:txBody>
      </p:sp>
      <p:sp>
        <p:nvSpPr>
          <p:cNvPr id="162" name="Google Shape;162;p22"/>
          <p:cNvSpPr txBox="1"/>
          <p:nvPr>
            <p:ph idx="4294967295" type="body"/>
          </p:nvPr>
        </p:nvSpPr>
        <p:spPr>
          <a:xfrm>
            <a:off x="3480450" y="3692500"/>
            <a:ext cx="5111700" cy="13179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b="1" lang="en" sz="1200">
                <a:solidFill>
                  <a:schemeClr val="lt1"/>
                </a:solidFill>
              </a:rPr>
              <a:t>IBM Cognos Analytics is a cloud-based business intelligence software that utilizes AI recommendations when creating dashboards and reports, geospatial capabilities to overlay your data with the physical world, and enables you to ask questions in plain English to communicate with the software.</a:t>
            </a:r>
            <a:endParaRPr b="1" sz="12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Intelligence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68" name="Google Shape;168;p23"/>
          <p:cNvGrpSpPr/>
          <p:nvPr/>
        </p:nvGrpSpPr>
        <p:grpSpPr>
          <a:xfrm>
            <a:off x="432201" y="1758098"/>
            <a:ext cx="8287736" cy="1732691"/>
            <a:chOff x="424813" y="1177875"/>
            <a:chExt cx="8294371" cy="849900"/>
          </a:xfrm>
        </p:grpSpPr>
        <p:sp>
          <p:nvSpPr>
            <p:cNvPr id="169" name="Google Shape;169;p23"/>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23"/>
          <p:cNvSpPr txBox="1"/>
          <p:nvPr>
            <p:ph idx="4294967295" type="body"/>
          </p:nvPr>
        </p:nvSpPr>
        <p:spPr>
          <a:xfrm>
            <a:off x="539675" y="2203650"/>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highlight>
                  <a:schemeClr val="accent5"/>
                </a:highlight>
              </a:rPr>
              <a:t>QLIKSENSE</a:t>
            </a:r>
            <a:endParaRPr>
              <a:solidFill>
                <a:schemeClr val="lt1"/>
              </a:solidFill>
              <a:highlight>
                <a:schemeClr val="accent5"/>
              </a:highlight>
            </a:endParaRPr>
          </a:p>
        </p:txBody>
      </p:sp>
      <p:grpSp>
        <p:nvGrpSpPr>
          <p:cNvPr id="172" name="Google Shape;172;p23"/>
          <p:cNvGrpSpPr/>
          <p:nvPr/>
        </p:nvGrpSpPr>
        <p:grpSpPr>
          <a:xfrm>
            <a:off x="432200" y="3581306"/>
            <a:ext cx="8287724" cy="1248721"/>
            <a:chOff x="424813" y="3871259"/>
            <a:chExt cx="8294360" cy="849933"/>
          </a:xfrm>
        </p:grpSpPr>
        <p:sp>
          <p:nvSpPr>
            <p:cNvPr id="173" name="Google Shape;173;p23"/>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3"/>
          <p:cNvSpPr txBox="1"/>
          <p:nvPr>
            <p:ph idx="4294967295" type="body"/>
          </p:nvPr>
        </p:nvSpPr>
        <p:spPr>
          <a:xfrm>
            <a:off x="3480453" y="1766349"/>
            <a:ext cx="5111700" cy="16440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sz="1200">
                <a:solidFill>
                  <a:schemeClr val="lt1"/>
                </a:solidFill>
              </a:rPr>
              <a:t>Qlik Sense is one of the BI applications offered by Qlik as part of its data analytics platform focused on rapid development and guided cloud analytics applications and dashboards. The tool offers a range of augmented analytics functions ranging from data visualizations, dashboards, reporting, embedding analytics, natural language analysis, and more, with the aim of empowering people of all skill levels to use data to make meaningful decisions.</a:t>
            </a:r>
            <a:endParaRPr b="1" sz="1200">
              <a:solidFill>
                <a:schemeClr val="lt1"/>
              </a:solidFill>
            </a:endParaRPr>
          </a:p>
        </p:txBody>
      </p:sp>
      <p:grpSp>
        <p:nvGrpSpPr>
          <p:cNvPr id="176" name="Google Shape;176;p23"/>
          <p:cNvGrpSpPr/>
          <p:nvPr/>
        </p:nvGrpSpPr>
        <p:grpSpPr>
          <a:xfrm>
            <a:off x="432201" y="912077"/>
            <a:ext cx="8287736" cy="746977"/>
            <a:chOff x="424813" y="1177875"/>
            <a:chExt cx="8294371" cy="849900"/>
          </a:xfrm>
        </p:grpSpPr>
        <p:sp>
          <p:nvSpPr>
            <p:cNvPr id="177" name="Google Shape;177;p23"/>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3"/>
          <p:cNvSpPr txBox="1"/>
          <p:nvPr>
            <p:ph idx="4294967295" type="body"/>
          </p:nvPr>
        </p:nvSpPr>
        <p:spPr>
          <a:xfrm>
            <a:off x="539675" y="945413"/>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highlight>
                  <a:srgbClr val="FFD966"/>
                </a:highlight>
              </a:rPr>
              <a:t>METABASE</a:t>
            </a:r>
            <a:endParaRPr>
              <a:solidFill>
                <a:schemeClr val="lt1"/>
              </a:solidFill>
              <a:highlight>
                <a:srgbClr val="FFD966"/>
              </a:highlight>
            </a:endParaRPr>
          </a:p>
        </p:txBody>
      </p:sp>
      <p:sp>
        <p:nvSpPr>
          <p:cNvPr id="180" name="Google Shape;180;p23"/>
          <p:cNvSpPr txBox="1"/>
          <p:nvPr>
            <p:ph idx="4294967295" type="body"/>
          </p:nvPr>
        </p:nvSpPr>
        <p:spPr>
          <a:xfrm>
            <a:off x="539675" y="385092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highlight>
                  <a:schemeClr val="accent5"/>
                </a:highlight>
              </a:rPr>
              <a:t>BOARD</a:t>
            </a:r>
            <a:endParaRPr>
              <a:solidFill>
                <a:schemeClr val="lt1"/>
              </a:solidFill>
              <a:highlight>
                <a:schemeClr val="accent5"/>
              </a:highlight>
            </a:endParaRPr>
          </a:p>
        </p:txBody>
      </p:sp>
      <p:sp>
        <p:nvSpPr>
          <p:cNvPr id="181" name="Google Shape;181;p23"/>
          <p:cNvSpPr txBox="1"/>
          <p:nvPr>
            <p:ph idx="4294967295" type="body"/>
          </p:nvPr>
        </p:nvSpPr>
        <p:spPr>
          <a:xfrm>
            <a:off x="3480453" y="912077"/>
            <a:ext cx="5111700" cy="799200"/>
          </a:xfrm>
          <a:prstGeom prst="rect">
            <a:avLst/>
          </a:prstGeom>
        </p:spPr>
        <p:txBody>
          <a:bodyPr anchorCtr="0" anchor="ctr" bIns="91425" lIns="91425" spcFirstLastPara="1" rIns="91425" wrap="square" tIns="91425">
            <a:normAutofit fontScale="85000" lnSpcReduction="20000"/>
          </a:bodyPr>
          <a:lstStyle/>
          <a:p>
            <a:pPr indent="0" lvl="0" marL="0" rtl="0" algn="just">
              <a:spcBef>
                <a:spcPts val="0"/>
              </a:spcBef>
              <a:spcAft>
                <a:spcPts val="0"/>
              </a:spcAft>
              <a:buNone/>
            </a:pPr>
            <a:r>
              <a:rPr b="1" lang="en" sz="1200">
                <a:solidFill>
                  <a:schemeClr val="lt1"/>
                </a:solidFill>
              </a:rPr>
              <a:t>Metabase is an open source BI server that can be easily installed and integrated with multiple data sources including MySQL, PostgreSQL, MongoDB, and more. With no need for extensive technical knowledge, users of the tool are expected to extract useful insights from their data in a secure environment with an intuitive interface.</a:t>
            </a:r>
            <a:endParaRPr b="1" sz="1200">
              <a:solidFill>
                <a:schemeClr val="lt1"/>
              </a:solidFill>
            </a:endParaRPr>
          </a:p>
        </p:txBody>
      </p:sp>
      <p:sp>
        <p:nvSpPr>
          <p:cNvPr id="182" name="Google Shape;182;p23"/>
          <p:cNvSpPr txBox="1"/>
          <p:nvPr>
            <p:ph idx="4294967295" type="body"/>
          </p:nvPr>
        </p:nvSpPr>
        <p:spPr>
          <a:xfrm>
            <a:off x="3480450" y="3677700"/>
            <a:ext cx="5111700" cy="1009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lt1"/>
                </a:solidFill>
              </a:rPr>
              <a:t>Board is a Swiss BI tool that was founded in 1994 as a platform for decision-making, business planning, and performance tracking. Board offers an intuitive data analytics solution to build interactive dashboards, run effective analyses, and generate impactful reports all by combining a self-service approach with enterprise-wide data governance.</a:t>
            </a:r>
            <a:endParaRPr b="1" sz="12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Robotic Process Automation Tools</a:t>
            </a:r>
            <a:endParaRPr/>
          </a:p>
          <a:p>
            <a:pPr indent="0" lvl="0" marL="0" rtl="0" algn="l">
              <a:spcBef>
                <a:spcPts val="0"/>
              </a:spcBef>
              <a:spcAft>
                <a:spcPts val="0"/>
              </a:spcAft>
              <a:buNone/>
            </a:pPr>
            <a:r>
              <a:t/>
            </a:r>
            <a:endParaRPr/>
          </a:p>
        </p:txBody>
      </p:sp>
      <p:grpSp>
        <p:nvGrpSpPr>
          <p:cNvPr id="188" name="Google Shape;188;p24"/>
          <p:cNvGrpSpPr/>
          <p:nvPr/>
        </p:nvGrpSpPr>
        <p:grpSpPr>
          <a:xfrm>
            <a:off x="432190" y="1910439"/>
            <a:ext cx="8287736" cy="628076"/>
            <a:chOff x="424813" y="1177875"/>
            <a:chExt cx="8294372" cy="849900"/>
          </a:xfrm>
        </p:grpSpPr>
        <p:sp>
          <p:nvSpPr>
            <p:cNvPr id="189" name="Google Shape;189;p24"/>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4"/>
          <p:cNvSpPr txBox="1"/>
          <p:nvPr>
            <p:ph idx="4294967295" type="body"/>
          </p:nvPr>
        </p:nvSpPr>
        <p:spPr>
          <a:xfrm>
            <a:off x="539675" y="12542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Blue Prism</a:t>
            </a:r>
            <a:endParaRPr>
              <a:solidFill>
                <a:schemeClr val="lt1"/>
              </a:solidFill>
            </a:endParaRPr>
          </a:p>
          <a:p>
            <a:pPr indent="0" lvl="0" marL="0" rtl="0" algn="l">
              <a:lnSpc>
                <a:spcPct val="100000"/>
              </a:lnSpc>
              <a:spcBef>
                <a:spcPts val="0"/>
              </a:spcBef>
              <a:spcAft>
                <a:spcPts val="0"/>
              </a:spcAft>
              <a:buNone/>
            </a:pPr>
            <a:r>
              <a:rPr lang="en">
                <a:solidFill>
                  <a:schemeClr val="lt1"/>
                </a:solidFill>
              </a:rPr>
              <a:t>NICE</a:t>
            </a:r>
            <a:endParaRPr>
              <a:solidFill>
                <a:schemeClr val="lt1"/>
              </a:solidFill>
            </a:endParaRPr>
          </a:p>
        </p:txBody>
      </p:sp>
      <p:sp>
        <p:nvSpPr>
          <p:cNvPr id="192" name="Google Shape;192;p24"/>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Lorem ipsum dolor sit amet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Sed do eiusmod tempor incididunt ut labore</a:t>
            </a:r>
            <a:endParaRPr>
              <a:solidFill>
                <a:schemeClr val="lt1"/>
              </a:solidFill>
            </a:endParaRPr>
          </a:p>
        </p:txBody>
      </p:sp>
      <p:grpSp>
        <p:nvGrpSpPr>
          <p:cNvPr id="193" name="Google Shape;193;p24"/>
          <p:cNvGrpSpPr/>
          <p:nvPr/>
        </p:nvGrpSpPr>
        <p:grpSpPr>
          <a:xfrm>
            <a:off x="432190" y="2672815"/>
            <a:ext cx="8287725" cy="628076"/>
            <a:chOff x="424813" y="2075689"/>
            <a:chExt cx="8294360" cy="849900"/>
          </a:xfrm>
        </p:grpSpPr>
        <p:sp>
          <p:nvSpPr>
            <p:cNvPr id="194" name="Google Shape;194;p24"/>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4"/>
          <p:cNvSpPr txBox="1"/>
          <p:nvPr>
            <p:ph idx="4294967295" type="body"/>
          </p:nvPr>
        </p:nvSpPr>
        <p:spPr>
          <a:xfrm>
            <a:off x="539675" y="189885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ighlight>
                  <a:schemeClr val="lt1"/>
                </a:highlight>
                <a:hlinkClick r:id="rId3"/>
              </a:rPr>
              <a:t>Automation Anywhere</a:t>
            </a:r>
            <a:endParaRPr>
              <a:solidFill>
                <a:schemeClr val="lt1"/>
              </a:solidFill>
              <a:highlight>
                <a:schemeClr val="lt1"/>
              </a:highlight>
            </a:endParaRPr>
          </a:p>
        </p:txBody>
      </p:sp>
      <p:sp>
        <p:nvSpPr>
          <p:cNvPr id="197" name="Google Shape;197;p24"/>
          <p:cNvSpPr txBox="1"/>
          <p:nvPr>
            <p:ph idx="4294967295" type="body"/>
          </p:nvPr>
        </p:nvSpPr>
        <p:spPr>
          <a:xfrm>
            <a:off x="3480453" y="2564402"/>
            <a:ext cx="5111700" cy="79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1"/>
                </a:solidFill>
              </a:rPr>
              <a:t>T</a:t>
            </a:r>
            <a:r>
              <a:rPr b="1" lang="en" sz="1500">
                <a:solidFill>
                  <a:schemeClr val="lt1"/>
                </a:solidFill>
              </a:rPr>
              <a:t>o enable automation across all knowledge work to accelerate human achievement</a:t>
            </a:r>
            <a:endParaRPr b="1" sz="1500">
              <a:solidFill>
                <a:schemeClr val="lt1"/>
              </a:solidFill>
            </a:endParaRPr>
          </a:p>
        </p:txBody>
      </p:sp>
      <p:grpSp>
        <p:nvGrpSpPr>
          <p:cNvPr id="198" name="Google Shape;198;p24"/>
          <p:cNvGrpSpPr/>
          <p:nvPr/>
        </p:nvGrpSpPr>
        <p:grpSpPr>
          <a:xfrm>
            <a:off x="432190" y="3435191"/>
            <a:ext cx="8287725" cy="628101"/>
            <a:chOff x="424813" y="2974405"/>
            <a:chExt cx="8294360" cy="849933"/>
          </a:xfrm>
        </p:grpSpPr>
        <p:sp>
          <p:nvSpPr>
            <p:cNvPr id="199" name="Google Shape;199;p24"/>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4"/>
          <p:cNvSpPr txBox="1"/>
          <p:nvPr>
            <p:ph idx="4294967295" type="body"/>
          </p:nvPr>
        </p:nvSpPr>
        <p:spPr>
          <a:xfrm>
            <a:off x="539675" y="261977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ighlight>
                  <a:srgbClr val="3A3A3A"/>
                </a:highlight>
                <a:hlinkClick r:id="rId4"/>
              </a:rPr>
              <a:t>UiPath</a:t>
            </a:r>
            <a:endParaRPr>
              <a:solidFill>
                <a:schemeClr val="lt1"/>
              </a:solidFill>
              <a:highlight>
                <a:srgbClr val="3A3A3A"/>
              </a:highlight>
            </a:endParaRPr>
          </a:p>
        </p:txBody>
      </p:sp>
      <p:grpSp>
        <p:nvGrpSpPr>
          <p:cNvPr id="202" name="Google Shape;202;p24"/>
          <p:cNvGrpSpPr/>
          <p:nvPr/>
        </p:nvGrpSpPr>
        <p:grpSpPr>
          <a:xfrm>
            <a:off x="432190" y="4197591"/>
            <a:ext cx="8287725" cy="628100"/>
            <a:chOff x="424813" y="3871259"/>
            <a:chExt cx="8294360" cy="849933"/>
          </a:xfrm>
        </p:grpSpPr>
        <p:sp>
          <p:nvSpPr>
            <p:cNvPr id="203" name="Google Shape;203;p24"/>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4"/>
          <p:cNvSpPr txBox="1"/>
          <p:nvPr>
            <p:ph idx="4294967295" type="body"/>
          </p:nvPr>
        </p:nvSpPr>
        <p:spPr>
          <a:xfrm>
            <a:off x="539675" y="3340700"/>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ighlight>
                  <a:schemeClr val="lt1"/>
                </a:highlight>
                <a:hlinkClick r:id="rId5"/>
              </a:rPr>
              <a:t>Kofax Kapow</a:t>
            </a:r>
            <a:endParaRPr>
              <a:solidFill>
                <a:schemeClr val="lt1"/>
              </a:solidFill>
              <a:highlight>
                <a:schemeClr val="lt1"/>
              </a:highlight>
            </a:endParaRPr>
          </a:p>
        </p:txBody>
      </p:sp>
      <p:sp>
        <p:nvSpPr>
          <p:cNvPr id="206" name="Google Shape;206;p24"/>
          <p:cNvSpPr txBox="1"/>
          <p:nvPr>
            <p:ph idx="4294967295" type="body"/>
          </p:nvPr>
        </p:nvSpPr>
        <p:spPr>
          <a:xfrm>
            <a:off x="3480453" y="1842549"/>
            <a:ext cx="5111700" cy="799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lt1"/>
                </a:solidFill>
              </a:rPr>
              <a:t>Automation 360 is the only cloud-native intelligent automation platform, enabling companies to transcend front- and back-office silos and systems, both SaaS and legacy.</a:t>
            </a:r>
            <a:endParaRPr b="1" sz="1200">
              <a:solidFill>
                <a:schemeClr val="lt1"/>
              </a:solidFill>
            </a:endParaRPr>
          </a:p>
        </p:txBody>
      </p:sp>
      <p:grpSp>
        <p:nvGrpSpPr>
          <p:cNvPr id="207" name="Google Shape;207;p24"/>
          <p:cNvGrpSpPr/>
          <p:nvPr/>
        </p:nvGrpSpPr>
        <p:grpSpPr>
          <a:xfrm>
            <a:off x="432190" y="1183378"/>
            <a:ext cx="8287736" cy="628076"/>
            <a:chOff x="424813" y="1177875"/>
            <a:chExt cx="8294371" cy="849900"/>
          </a:xfrm>
        </p:grpSpPr>
        <p:sp>
          <p:nvSpPr>
            <p:cNvPr id="208" name="Google Shape;208;p24"/>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24"/>
          <p:cNvSpPr txBox="1"/>
          <p:nvPr>
            <p:ph idx="4294967295" type="body"/>
          </p:nvPr>
        </p:nvSpPr>
        <p:spPr>
          <a:xfrm>
            <a:off x="539675" y="1097813"/>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ighlight>
                  <a:schemeClr val="lt1"/>
                </a:highlight>
                <a:hlinkClick r:id="rId6"/>
              </a:rPr>
              <a:t>RPA Blue Prism</a:t>
            </a:r>
            <a:endParaRPr>
              <a:solidFill>
                <a:schemeClr val="lt1"/>
              </a:solidFill>
              <a:highlight>
                <a:schemeClr val="lt1"/>
              </a:highlight>
            </a:endParaRPr>
          </a:p>
        </p:txBody>
      </p:sp>
      <p:sp>
        <p:nvSpPr>
          <p:cNvPr id="211" name="Google Shape;211;p24"/>
          <p:cNvSpPr txBox="1"/>
          <p:nvPr>
            <p:ph idx="4294967295" type="body"/>
          </p:nvPr>
        </p:nvSpPr>
        <p:spPr>
          <a:xfrm>
            <a:off x="539675" y="407952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u="sng">
                <a:solidFill>
                  <a:schemeClr val="hlink"/>
                </a:solidFill>
                <a:highlight>
                  <a:schemeClr val="lt1"/>
                </a:highlight>
                <a:hlinkClick r:id="rId7"/>
              </a:rPr>
              <a:t>NICE</a:t>
            </a:r>
            <a:endParaRPr>
              <a:solidFill>
                <a:schemeClr val="lt1"/>
              </a:solidFill>
              <a:highlight>
                <a:schemeClr val="lt1"/>
              </a:highlight>
            </a:endParaRPr>
          </a:p>
        </p:txBody>
      </p:sp>
      <p:sp>
        <p:nvSpPr>
          <p:cNvPr id="212" name="Google Shape;212;p24"/>
          <p:cNvSpPr txBox="1"/>
          <p:nvPr>
            <p:ph idx="4294967295" type="body"/>
          </p:nvPr>
        </p:nvSpPr>
        <p:spPr>
          <a:xfrm>
            <a:off x="3480453" y="1064477"/>
            <a:ext cx="5111700" cy="799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lt1"/>
                </a:solidFill>
              </a:rPr>
              <a:t>Discover Blue Prism's six intelligent automation skills for a smart Digital Workforce, including knowledge and insight, learning, visual perception, problem solving, collaboration, and planning and sequencing.</a:t>
            </a:r>
            <a:endParaRPr b="1" sz="1200">
              <a:solidFill>
                <a:schemeClr val="lt1"/>
              </a:solidFill>
            </a:endParaRPr>
          </a:p>
        </p:txBody>
      </p:sp>
      <p:sp>
        <p:nvSpPr>
          <p:cNvPr id="213" name="Google Shape;213;p24"/>
          <p:cNvSpPr txBox="1"/>
          <p:nvPr>
            <p:ph idx="4294967295" type="body"/>
          </p:nvPr>
        </p:nvSpPr>
        <p:spPr>
          <a:xfrm>
            <a:off x="3480453" y="3340299"/>
            <a:ext cx="5111700" cy="799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000">
                <a:solidFill>
                  <a:schemeClr val="lt1"/>
                </a:solidFill>
              </a:rPr>
              <a:t>Kapow lets you quickly build, deploy and manage automated software robots that communicate bi-directionally across internal enterprise systems, web sites, web portals, desktop applications and other data sources, without requiring APIs and complex integration coding.</a:t>
            </a:r>
            <a:endParaRPr b="1" sz="1000">
              <a:solidFill>
                <a:schemeClr val="lt1"/>
              </a:solidFill>
            </a:endParaRPr>
          </a:p>
        </p:txBody>
      </p:sp>
      <p:sp>
        <p:nvSpPr>
          <p:cNvPr id="214" name="Google Shape;214;p24"/>
          <p:cNvSpPr txBox="1"/>
          <p:nvPr>
            <p:ph idx="4294967295" type="body"/>
          </p:nvPr>
        </p:nvSpPr>
        <p:spPr>
          <a:xfrm>
            <a:off x="3480453" y="4134899"/>
            <a:ext cx="5111700" cy="799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lt1"/>
                </a:solidFill>
              </a:rPr>
              <a:t>At NICE we are passionate about removing the friction between companies and consumers, creating extraordinary experiences that build brand loyalty and create unbreakable bonds.</a:t>
            </a:r>
            <a:endParaRPr b="1"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5"/>
          <p:cNvPicPr preferRelativeResize="0"/>
          <p:nvPr/>
        </p:nvPicPr>
        <p:blipFill>
          <a:blip r:embed="rId3">
            <a:alphaModFix/>
          </a:blip>
          <a:stretch>
            <a:fillRect/>
          </a:stretch>
        </p:blipFill>
        <p:spPr>
          <a:xfrm>
            <a:off x="550888" y="76200"/>
            <a:ext cx="8042224" cy="499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645900" y="-434450"/>
            <a:ext cx="7852200" cy="55566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volume and popularity of Data Analyst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1600"/>
              <a:t>The demand for data analysts has been consistently growing in recent years due to the increasing importance of data-driven decision-making across industries. As more and more companies collect and analyze data to gain insights into their customers and operations, the need for skilled data analysts has increased.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According to job market data, the volume of data analyst job openings has been increasing steadily over the past few years.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In addition to this, data analyst roles have also become quite popular among job seekers. This is because data analyst roles offer good career prospects and competitive salaries. Data analysts can work in a variety of industries, including finance, healthcare, technology, and e-commerce, among others. With the increasing use of data analytics in business decision-making, the demand for skilled data analysts is expected to continue to grow in the coming years.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645900" y="-434450"/>
            <a:ext cx="7852200" cy="26013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The volume and popularity of Data Analyst</a:t>
            </a:r>
            <a:endParaRPr sz="2100"/>
          </a:p>
          <a:p>
            <a:pPr indent="0" lvl="0" marL="0" rtl="0" algn="l">
              <a:spcBef>
                <a:spcPts val="0"/>
              </a:spcBef>
              <a:spcAft>
                <a:spcPts val="0"/>
              </a:spcAft>
              <a:buNone/>
            </a:pPr>
            <a:r>
              <a:t/>
            </a:r>
            <a:endParaRPr sz="21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30" name="Google Shape;230;p27"/>
          <p:cNvPicPr preferRelativeResize="0"/>
          <p:nvPr/>
        </p:nvPicPr>
        <p:blipFill>
          <a:blip r:embed="rId3">
            <a:alphaModFix/>
          </a:blip>
          <a:stretch>
            <a:fillRect/>
          </a:stretch>
        </p:blipFill>
        <p:spPr>
          <a:xfrm>
            <a:off x="970150" y="812875"/>
            <a:ext cx="7203700" cy="389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97425" y="-490525"/>
            <a:ext cx="8576100" cy="5587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volume and popularity of Business Intelligence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The technological advancements and developments in the Business Intelligence market is driving growth during the forecast period. Business intelligence is applicable in several industries such as corporate firms, IT, Government, manufacturing firms, and the healthcare sector as it helps to manage financial aspects as well as data processing.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Moreover, business intelligence in healthcare is expanding due to the rising implementation of different platforms and devices in the healthcare industry. The data and information collected through business intelligence healthcare software and tools help to provide the best care and treatment to patients.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97425" y="-490525"/>
            <a:ext cx="8576100" cy="5833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volume and popularity of Business Intelligence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Furthermore, big data and Cloud computing have a better impact on the business intelligence market in recent years due to increasing advancements in technology. Cloud computing is referred as an ideal platform to operate in BI. However, big data has attributed these tools to process a huge number of data to provide actionable results to companies that help them to understand growth and improve sales techniques. For instance, In, August 2019, IBM announced to launch the IBM Cloud Multizone Region to deploy applications across cloud infrastructure. These factors are foreseen to drive the BI market.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197425" y="-490525"/>
            <a:ext cx="8576100" cy="3570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volume and popularity of Business Intelligence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46" name="Google Shape;246;p30"/>
          <p:cNvPicPr preferRelativeResize="0"/>
          <p:nvPr/>
        </p:nvPicPr>
        <p:blipFill>
          <a:blip r:embed="rId3">
            <a:alphaModFix/>
          </a:blip>
          <a:stretch>
            <a:fillRect/>
          </a:stretch>
        </p:blipFill>
        <p:spPr>
          <a:xfrm>
            <a:off x="1289375" y="1004400"/>
            <a:ext cx="6783250" cy="366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197425" y="-490525"/>
            <a:ext cx="8576100" cy="35709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volume and popularity of Business Intelligence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52" name="Google Shape;252;p31"/>
          <p:cNvPicPr preferRelativeResize="0"/>
          <p:nvPr/>
        </p:nvPicPr>
        <p:blipFill>
          <a:blip r:embed="rId3">
            <a:alphaModFix/>
          </a:blip>
          <a:stretch>
            <a:fillRect/>
          </a:stretch>
        </p:blipFill>
        <p:spPr>
          <a:xfrm>
            <a:off x="1555675" y="1004400"/>
            <a:ext cx="6559000" cy="3410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History and Description</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6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197425" y="-490525"/>
            <a:ext cx="8576100" cy="5833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volume and popularity of RPA</a:t>
            </a:r>
            <a:endParaRPr/>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The volume of RPA job openings has been increasing rapidly in recent years, reflecting the growing demand for RPA professionals across industries</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Organizations want robotic process automation to manage complicated unstructured data and automate any business operation from start to finish. Companies are integrating RPA with artificial intelligence and cognitive technologies to broaden the scope of business process automation.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197425" y="126125"/>
            <a:ext cx="8576100" cy="55104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volume and popularity of RPA</a:t>
            </a:r>
            <a:endParaRPr/>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The reduction of paperwork is one of the most discussed RPA future trends. Intelligent bots for online data extraction, filing, and processing are becoming popular in RPA. Pre-programmed bots can reduce paperwork while improving efficiency for mundane paperwork chores.Such trends will act as a growth factor in the global robotic process automation market.</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197425" y="-490525"/>
            <a:ext cx="8576100" cy="37095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The volume and popularity of RPA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1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68" name="Google Shape;268;p34"/>
          <p:cNvPicPr preferRelativeResize="0"/>
          <p:nvPr/>
        </p:nvPicPr>
        <p:blipFill>
          <a:blip r:embed="rId3">
            <a:alphaModFix/>
          </a:blip>
          <a:stretch>
            <a:fillRect/>
          </a:stretch>
        </p:blipFill>
        <p:spPr>
          <a:xfrm>
            <a:off x="1275375" y="1185025"/>
            <a:ext cx="6488924" cy="3495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98100" y="0"/>
            <a:ext cx="8628900" cy="49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a:t>
            </a:r>
            <a:r>
              <a:rPr lang="en"/>
              <a:t>ob descriptions of people working in Data Analyst</a:t>
            </a:r>
            <a:endParaRPr/>
          </a:p>
          <a:p>
            <a:pPr indent="0" lvl="0" marL="0" rtl="0" algn="l">
              <a:spcBef>
                <a:spcPts val="0"/>
              </a:spcBef>
              <a:spcAft>
                <a:spcPts val="0"/>
              </a:spcAft>
              <a:buNone/>
            </a:pPr>
            <a:r>
              <a:t/>
            </a:r>
            <a:endParaRPr/>
          </a:p>
          <a:p>
            <a:pPr indent="0" lvl="0" marL="0" rtl="0" algn="just">
              <a:spcBef>
                <a:spcPts val="0"/>
              </a:spcBef>
              <a:spcAft>
                <a:spcPts val="0"/>
              </a:spcAft>
              <a:buNone/>
            </a:pPr>
            <a:r>
              <a:rPr lang="en" sz="2100"/>
              <a:t>Data analysts are professionals who collect, analyze, and interpret large sets of data to help organizations make data-driven decisions. The following are some brief job descriptions and roles of people working in data analyst positions:</a:t>
            </a:r>
            <a:endParaRPr sz="2100"/>
          </a:p>
          <a:p>
            <a:pPr indent="0" lvl="0" marL="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Data Analyst: A data analyst is responsible for collecting and analyzing data, creating reports and visualizations, and presenting findings to stakeholders. </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Business Analyst: A business analyst is responsible for analyzing business processes, identifying opportunities for improvement, and developing solutions to enhance performance. They work with stakeholders to gather requirements, create project plans, and implement changes.</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98100" y="0"/>
            <a:ext cx="8628900" cy="49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Job descriptions of people working in Data Analyst</a:t>
            </a:r>
            <a:endParaRPr/>
          </a:p>
          <a:p>
            <a:pPr indent="0" lvl="0" marL="0" rtl="0" algn="l">
              <a:spcBef>
                <a:spcPts val="0"/>
              </a:spcBef>
              <a:spcAft>
                <a:spcPts val="0"/>
              </a:spcAft>
              <a:buNone/>
            </a:pPr>
            <a:r>
              <a:t/>
            </a:r>
            <a:endParaRPr/>
          </a:p>
          <a:p>
            <a:pPr indent="-361950" lvl="0" marL="457200" rtl="0" algn="just">
              <a:spcBef>
                <a:spcPts val="0"/>
              </a:spcBef>
              <a:spcAft>
                <a:spcPts val="0"/>
              </a:spcAft>
              <a:buSzPts val="2100"/>
              <a:buChar char="-"/>
            </a:pPr>
            <a:r>
              <a:rPr lang="en" sz="2100"/>
              <a:t>Financial Analyst: A financial analyst is responsible for analyzing financial data and developing financial models to help organizations make informed decisions. </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Marketing Analyst: A marketing analyst is responsible for analyzing marketing data to evaluate the effectiveness of marketing campaigns and develop strategies to improve performance. </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Operations Analyst: An operations analyst is responsible for analyzing operational data to identify inefficiencies and opportunities for improvement. </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89725" y="105150"/>
            <a:ext cx="8628900" cy="49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Job descriptions of people working in Business Intelligence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The following are some brief job descriptions and roles of people working in BI positions:</a:t>
            </a:r>
            <a:endParaRPr sz="2100"/>
          </a:p>
          <a:p>
            <a:pPr indent="0" lvl="0" marL="0" rtl="0" algn="l">
              <a:spcBef>
                <a:spcPts val="0"/>
              </a:spcBef>
              <a:spcAft>
                <a:spcPts val="0"/>
              </a:spcAft>
              <a:buNone/>
            </a:pPr>
            <a:r>
              <a:t/>
            </a:r>
            <a:endParaRPr sz="2300"/>
          </a:p>
          <a:p>
            <a:pPr indent="-361950" lvl="0" marL="457200" rtl="0" algn="just">
              <a:spcBef>
                <a:spcPts val="0"/>
              </a:spcBef>
              <a:spcAft>
                <a:spcPts val="0"/>
              </a:spcAft>
              <a:buSzPts val="2100"/>
              <a:buChar char="-"/>
            </a:pPr>
            <a:r>
              <a:rPr lang="en" sz="2100"/>
              <a:t>BI Analyst: A BI analyst is responsible for collecting and analyzing data to help organizations identify trends, patterns, and insights that can inform business decisions</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BI Developer: A BI developer is responsible for designing and developing BI systems, including data warehouses, ETL processes, and reporting tools.</a:t>
            </a:r>
            <a:endParaRPr sz="2100"/>
          </a:p>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98100" y="0"/>
            <a:ext cx="8628900" cy="49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p>
          <a:p>
            <a:pPr indent="0" lvl="0" marL="0" rtl="0" algn="l">
              <a:spcBef>
                <a:spcPts val="0"/>
              </a:spcBef>
              <a:spcAft>
                <a:spcPts val="0"/>
              </a:spcAft>
              <a:buNone/>
            </a:pPr>
            <a:r>
              <a:rPr lang="en" sz="2900"/>
              <a:t>Job descriptions of people working in Business Intelligence</a:t>
            </a:r>
            <a:endParaRPr sz="1400"/>
          </a:p>
          <a:p>
            <a:pPr indent="0" lvl="0" marL="0" rtl="0" algn="l">
              <a:spcBef>
                <a:spcPts val="0"/>
              </a:spcBef>
              <a:spcAft>
                <a:spcPts val="0"/>
              </a:spcAft>
              <a:buNone/>
            </a:pPr>
            <a:r>
              <a:t/>
            </a:r>
            <a:endParaRPr sz="2100"/>
          </a:p>
          <a:p>
            <a:pPr indent="0" lvl="0" marL="0" rtl="0" algn="l">
              <a:spcBef>
                <a:spcPts val="0"/>
              </a:spcBef>
              <a:spcAft>
                <a:spcPts val="0"/>
              </a:spcAft>
              <a:buNone/>
            </a:pPr>
            <a:r>
              <a:rPr lang="en" sz="2100"/>
              <a:t>The following are some brief job descriptions and roles of people working in BI positions:</a:t>
            </a:r>
            <a:endParaRPr sz="2100"/>
          </a:p>
          <a:p>
            <a:pPr indent="0" lvl="0" marL="0" rtl="0" algn="l">
              <a:spcBef>
                <a:spcPts val="0"/>
              </a:spcBef>
              <a:spcAft>
                <a:spcPts val="0"/>
              </a:spcAft>
              <a:buNone/>
            </a:pPr>
            <a:r>
              <a:t/>
            </a:r>
            <a:endParaRPr sz="2300"/>
          </a:p>
          <a:p>
            <a:pPr indent="-361950" lvl="0" marL="457200" rtl="0" algn="just">
              <a:spcBef>
                <a:spcPts val="0"/>
              </a:spcBef>
              <a:spcAft>
                <a:spcPts val="0"/>
              </a:spcAft>
              <a:buSzPts val="2100"/>
              <a:buChar char="-"/>
            </a:pPr>
            <a:r>
              <a:rPr lang="en" sz="2100"/>
              <a:t>Data Architect: A data architect is responsible for designing and maintaining data systems and databases, including data warehouses, data marts, and data lakes. </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Data Scientist: A data scientist is responsible for using statistical and machine learning techniques to analyze data and develop predictive models.</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BI Manager: A BI manager is responsible for overseeing BI operations, including managing a team of analysts, developers, and architects.</a:t>
            </a:r>
            <a:endParaRPr sz="2100"/>
          </a:p>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98100" y="0"/>
            <a:ext cx="8628900" cy="49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p>
          <a:p>
            <a:pPr indent="0" lvl="0" marL="0" rtl="0" algn="l">
              <a:spcBef>
                <a:spcPts val="0"/>
              </a:spcBef>
              <a:spcAft>
                <a:spcPts val="0"/>
              </a:spcAft>
              <a:buNone/>
            </a:pPr>
            <a:r>
              <a:rPr lang="en" sz="2900"/>
              <a:t>     Job descriptions of people working in RPA</a:t>
            </a:r>
            <a:endParaRPr sz="1400"/>
          </a:p>
          <a:p>
            <a:pPr indent="0" lvl="0" marL="0" rtl="0" algn="l">
              <a:spcBef>
                <a:spcPts val="0"/>
              </a:spcBef>
              <a:spcAft>
                <a:spcPts val="0"/>
              </a:spcAft>
              <a:buNone/>
            </a:pPr>
            <a:r>
              <a:t/>
            </a:r>
            <a:endParaRPr sz="2100"/>
          </a:p>
          <a:p>
            <a:pPr indent="0" lvl="0" marL="0" rtl="0" algn="l">
              <a:spcBef>
                <a:spcPts val="0"/>
              </a:spcBef>
              <a:spcAft>
                <a:spcPts val="0"/>
              </a:spcAft>
              <a:buNone/>
            </a:pPr>
            <a:r>
              <a:rPr lang="en" sz="2100"/>
              <a:t>      The following are some brief job descriptions and roles of people working in RPA  </a:t>
            </a:r>
            <a:endParaRPr sz="2100"/>
          </a:p>
          <a:p>
            <a:pPr indent="0" lvl="0" marL="0" rtl="0" algn="l">
              <a:spcBef>
                <a:spcPts val="0"/>
              </a:spcBef>
              <a:spcAft>
                <a:spcPts val="0"/>
              </a:spcAft>
              <a:buNone/>
            </a:pPr>
            <a:r>
              <a:rPr lang="en" sz="2100"/>
              <a:t>      positions:</a:t>
            </a:r>
            <a:endParaRPr sz="2100"/>
          </a:p>
          <a:p>
            <a:pPr indent="0" lvl="0" marL="0" rtl="0" algn="l">
              <a:spcBef>
                <a:spcPts val="0"/>
              </a:spcBef>
              <a:spcAft>
                <a:spcPts val="0"/>
              </a:spcAft>
              <a:buNone/>
            </a:pPr>
            <a:r>
              <a:t/>
            </a:r>
            <a:endParaRPr sz="2300"/>
          </a:p>
          <a:p>
            <a:pPr indent="-361950" lvl="0" marL="457200" rtl="0" algn="just">
              <a:spcBef>
                <a:spcPts val="0"/>
              </a:spcBef>
              <a:spcAft>
                <a:spcPts val="0"/>
              </a:spcAft>
              <a:buSzPts val="2100"/>
              <a:buChar char="-"/>
            </a:pPr>
            <a:r>
              <a:rPr lang="en" sz="2100"/>
              <a:t>RPA Developer: An RPA developer is responsible for designing, developing, and maintaining RPA bots.</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RPA Analyst: An RPA analyst is responsible for identifying business processes that can be automated using RPA. </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RPA Consultant: An RPA consultant is responsible for advising organizations on RPA strategy and implementation</a:t>
            </a:r>
            <a:endParaRPr sz="2100"/>
          </a:p>
          <a:p>
            <a:pPr indent="0" lvl="0" marL="457200" rtl="0" algn="just">
              <a:spcBef>
                <a:spcPts val="0"/>
              </a:spcBef>
              <a:spcAft>
                <a:spcPts val="0"/>
              </a:spcAft>
              <a:buNone/>
            </a:pPr>
            <a:r>
              <a:t/>
            </a:r>
            <a:endParaRPr sz="2100"/>
          </a:p>
          <a:p>
            <a:pPr indent="0" lvl="0" marL="457200" rtl="0" algn="just">
              <a:spcBef>
                <a:spcPts val="0"/>
              </a:spcBef>
              <a:spcAft>
                <a:spcPts val="0"/>
              </a:spcAft>
              <a:buNone/>
            </a:pPr>
            <a:r>
              <a:t/>
            </a:r>
            <a:endParaRPr sz="2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98100" y="0"/>
            <a:ext cx="8628900" cy="493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p>
          <a:p>
            <a:pPr indent="0" lvl="0" marL="0" rtl="0" algn="l">
              <a:spcBef>
                <a:spcPts val="0"/>
              </a:spcBef>
              <a:spcAft>
                <a:spcPts val="0"/>
              </a:spcAft>
              <a:buNone/>
            </a:pPr>
            <a:r>
              <a:rPr lang="en" sz="2900"/>
              <a:t>    Job descriptions of people working in RPA</a:t>
            </a:r>
            <a:endParaRPr sz="1400"/>
          </a:p>
          <a:p>
            <a:pPr indent="0" lvl="0" marL="0" rtl="0" algn="l">
              <a:spcBef>
                <a:spcPts val="0"/>
              </a:spcBef>
              <a:spcAft>
                <a:spcPts val="0"/>
              </a:spcAft>
              <a:buNone/>
            </a:pPr>
            <a:r>
              <a:t/>
            </a:r>
            <a:endParaRPr sz="2100"/>
          </a:p>
          <a:p>
            <a:pPr indent="0" lvl="0" marL="0" rtl="0" algn="l">
              <a:spcBef>
                <a:spcPts val="0"/>
              </a:spcBef>
              <a:spcAft>
                <a:spcPts val="0"/>
              </a:spcAft>
              <a:buNone/>
            </a:pPr>
            <a:r>
              <a:t/>
            </a:r>
            <a:endParaRPr sz="2300"/>
          </a:p>
          <a:p>
            <a:pPr indent="-361950" lvl="0" marL="457200" rtl="0" algn="just">
              <a:spcBef>
                <a:spcPts val="0"/>
              </a:spcBef>
              <a:spcAft>
                <a:spcPts val="0"/>
              </a:spcAft>
              <a:buSzPts val="2100"/>
              <a:buChar char="-"/>
            </a:pPr>
            <a:r>
              <a:rPr lang="en" sz="2100"/>
              <a:t>RPA Manager: An RPA manager is responsible for overseeing RPA operations, including managing a team of developers and analysts.</a:t>
            </a:r>
            <a:endParaRPr sz="2100"/>
          </a:p>
          <a:p>
            <a:pPr indent="0" lvl="0" marL="457200" rtl="0" algn="just">
              <a:spcBef>
                <a:spcPts val="0"/>
              </a:spcBef>
              <a:spcAft>
                <a:spcPts val="0"/>
              </a:spcAft>
              <a:buNone/>
            </a:pPr>
            <a:r>
              <a:t/>
            </a:r>
            <a:endParaRPr sz="2100"/>
          </a:p>
          <a:p>
            <a:pPr indent="-361950" lvl="0" marL="457200" rtl="0" algn="just">
              <a:spcBef>
                <a:spcPts val="0"/>
              </a:spcBef>
              <a:spcAft>
                <a:spcPts val="0"/>
              </a:spcAft>
              <a:buSzPts val="2100"/>
              <a:buChar char="-"/>
            </a:pPr>
            <a:r>
              <a:rPr lang="en" sz="2100"/>
              <a:t>RPA Trainer: An RPA trainer is responsible for training employees on how to use RPA bots.</a:t>
            </a:r>
            <a:endParaRPr sz="2100"/>
          </a:p>
          <a:p>
            <a:pPr indent="0" lvl="0" marL="457200" rtl="0" algn="just">
              <a:spcBef>
                <a:spcPts val="0"/>
              </a:spcBef>
              <a:spcAft>
                <a:spcPts val="0"/>
              </a:spcAft>
              <a:buNone/>
            </a:pPr>
            <a:r>
              <a:t/>
            </a:r>
            <a:endParaRPr sz="2100"/>
          </a:p>
          <a:p>
            <a:pPr indent="0" lvl="0" marL="0" rtl="0" algn="just">
              <a:spcBef>
                <a:spcPts val="0"/>
              </a:spcBef>
              <a:spcAft>
                <a:spcPts val="0"/>
              </a:spcAft>
              <a:buNone/>
            </a:pPr>
            <a:r>
              <a:t/>
            </a:r>
            <a:endParaRPr sz="2100"/>
          </a:p>
          <a:p>
            <a:pPr indent="0" lvl="0" marL="457200" rtl="0" algn="just">
              <a:spcBef>
                <a:spcPts val="0"/>
              </a:spcBef>
              <a:spcAft>
                <a:spcPts val="0"/>
              </a:spcAft>
              <a:buNone/>
            </a:pPr>
            <a:r>
              <a:t/>
            </a:r>
            <a:endParaRPr sz="2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most used programming languages, framework and tools in this field</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251250" y="152325"/>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Analyst</a:t>
            </a:r>
            <a:endParaRPr/>
          </a:p>
        </p:txBody>
      </p:sp>
      <p:sp>
        <p:nvSpPr>
          <p:cNvPr id="71" name="Google Shape;71;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a:t>Data analysts translate numbers and data into information that can be used to solve problems or track business.</a:t>
            </a:r>
            <a:endParaRPr/>
          </a:p>
        </p:txBody>
      </p:sp>
      <p:pic>
        <p:nvPicPr>
          <p:cNvPr id="72" name="Google Shape;72;p15"/>
          <p:cNvPicPr preferRelativeResize="0"/>
          <p:nvPr/>
        </p:nvPicPr>
        <p:blipFill>
          <a:blip r:embed="rId3">
            <a:alphaModFix/>
          </a:blip>
          <a:stretch>
            <a:fillRect/>
          </a:stretch>
        </p:blipFill>
        <p:spPr>
          <a:xfrm>
            <a:off x="743606" y="1752262"/>
            <a:ext cx="3389588" cy="30105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361950" lvl="0" marL="457200" rtl="0" algn="just">
              <a:spcBef>
                <a:spcPts val="0"/>
              </a:spcBef>
              <a:spcAft>
                <a:spcPts val="0"/>
              </a:spcAft>
              <a:buSzPts val="2100"/>
              <a:buChar char="-"/>
            </a:pPr>
            <a:r>
              <a:rPr lang="en" sz="2100"/>
              <a:t>Microsoft Excel </a:t>
            </a:r>
            <a:endParaRPr sz="2100"/>
          </a:p>
          <a:p>
            <a:pPr indent="-361950" lvl="0" marL="457200" rtl="0" algn="just">
              <a:spcBef>
                <a:spcPts val="0"/>
              </a:spcBef>
              <a:spcAft>
                <a:spcPts val="0"/>
              </a:spcAft>
              <a:buSzPts val="2100"/>
              <a:buChar char="-"/>
            </a:pPr>
            <a:r>
              <a:rPr lang="en" sz="2100"/>
              <a:t>Python </a:t>
            </a:r>
            <a:endParaRPr sz="2100"/>
          </a:p>
          <a:p>
            <a:pPr indent="-361950" lvl="0" marL="457200" rtl="0" algn="just">
              <a:spcBef>
                <a:spcPts val="0"/>
              </a:spcBef>
              <a:spcAft>
                <a:spcPts val="0"/>
              </a:spcAft>
              <a:buSzPts val="2100"/>
              <a:buChar char="-"/>
            </a:pPr>
            <a:r>
              <a:rPr lang="en" sz="2100"/>
              <a:t>R </a:t>
            </a:r>
            <a:endParaRPr sz="2100"/>
          </a:p>
          <a:p>
            <a:pPr indent="-361950" lvl="0" marL="457200" rtl="0" algn="just">
              <a:spcBef>
                <a:spcPts val="0"/>
              </a:spcBef>
              <a:spcAft>
                <a:spcPts val="0"/>
              </a:spcAft>
              <a:buSzPts val="2100"/>
              <a:buChar char="-"/>
            </a:pPr>
            <a:r>
              <a:rPr lang="en" sz="2100"/>
              <a:t>Jupyter Notebook </a:t>
            </a:r>
            <a:endParaRPr sz="2100"/>
          </a:p>
          <a:p>
            <a:pPr indent="-361950" lvl="0" marL="457200" rtl="0" algn="just">
              <a:spcBef>
                <a:spcPts val="0"/>
              </a:spcBef>
              <a:spcAft>
                <a:spcPts val="0"/>
              </a:spcAft>
              <a:buSzPts val="2100"/>
              <a:buChar char="-"/>
            </a:pPr>
            <a:r>
              <a:rPr lang="en" sz="2100"/>
              <a:t>Apache Spark </a:t>
            </a:r>
            <a:endParaRPr sz="2100"/>
          </a:p>
          <a:p>
            <a:pPr indent="-361950" lvl="0" marL="457200" rtl="0" algn="just">
              <a:spcBef>
                <a:spcPts val="0"/>
              </a:spcBef>
              <a:spcAft>
                <a:spcPts val="0"/>
              </a:spcAft>
              <a:buSzPts val="2100"/>
              <a:buChar char="-"/>
            </a:pPr>
            <a:r>
              <a:rPr lang="en" sz="2100"/>
              <a:t>SAS (Statistical Analysis System)</a:t>
            </a:r>
            <a:endParaRPr sz="2100"/>
          </a:p>
          <a:p>
            <a:pPr indent="-361950" lvl="0" marL="457200" rtl="0" algn="just">
              <a:spcBef>
                <a:spcPts val="0"/>
              </a:spcBef>
              <a:spcAft>
                <a:spcPts val="0"/>
              </a:spcAft>
              <a:buSzPts val="2100"/>
              <a:buChar char="-"/>
            </a:pPr>
            <a:r>
              <a:rPr lang="en" sz="2100"/>
              <a:t>Microsoft Power BI (Business Intelligence)</a:t>
            </a:r>
            <a:endParaRPr sz="2100"/>
          </a:p>
          <a:p>
            <a:pPr indent="-361950" lvl="0" marL="457200" rtl="0" algn="just">
              <a:spcBef>
                <a:spcPts val="0"/>
              </a:spcBef>
              <a:spcAft>
                <a:spcPts val="0"/>
              </a:spcAft>
              <a:buSzPts val="2100"/>
              <a:buChar char="-"/>
            </a:pPr>
            <a:r>
              <a:rPr lang="en" sz="2100"/>
              <a:t>Tableau </a:t>
            </a:r>
            <a:endParaRPr sz="2100"/>
          </a:p>
          <a:p>
            <a:pPr indent="-361950" lvl="0" marL="457200" rtl="0" algn="just">
              <a:spcBef>
                <a:spcPts val="0"/>
              </a:spcBef>
              <a:spcAft>
                <a:spcPts val="0"/>
              </a:spcAft>
              <a:buSzPts val="2100"/>
              <a:buChar char="-"/>
            </a:pPr>
            <a:r>
              <a:rPr lang="en" sz="2100"/>
              <a:t>KNIME (Konstanz Information Miner)</a:t>
            </a:r>
            <a:endParaRPr sz="2100"/>
          </a:p>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kills expected in this field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 Skills</a:t>
            </a:r>
            <a:endParaRPr sz="2100"/>
          </a:p>
          <a:p>
            <a:pPr indent="-361950" lvl="0" marL="457200" rtl="0" algn="just">
              <a:spcBef>
                <a:spcPts val="0"/>
              </a:spcBef>
              <a:spcAft>
                <a:spcPts val="0"/>
              </a:spcAft>
              <a:buSzPts val="2100"/>
              <a:buChar char="-"/>
            </a:pPr>
            <a:r>
              <a:rPr lang="en" sz="2100"/>
              <a:t>Critical thinker</a:t>
            </a:r>
            <a:endParaRPr sz="2100"/>
          </a:p>
          <a:p>
            <a:pPr indent="-361950" lvl="0" marL="457200" rtl="0" algn="just">
              <a:spcBef>
                <a:spcPts val="0"/>
              </a:spcBef>
              <a:spcAft>
                <a:spcPts val="0"/>
              </a:spcAft>
              <a:buSzPts val="2100"/>
              <a:buChar char="-"/>
            </a:pPr>
            <a:r>
              <a:rPr lang="en" sz="2100"/>
              <a:t>Fast coder</a:t>
            </a:r>
            <a:endParaRPr sz="2100"/>
          </a:p>
          <a:p>
            <a:pPr indent="-361950" lvl="0" marL="457200" rtl="0" algn="just">
              <a:spcBef>
                <a:spcPts val="0"/>
              </a:spcBef>
              <a:spcAft>
                <a:spcPts val="0"/>
              </a:spcAft>
              <a:buSzPts val="2100"/>
              <a:buChar char="-"/>
            </a:pPr>
            <a:r>
              <a:rPr lang="en" sz="2100"/>
              <a:t>Decision maker</a:t>
            </a:r>
            <a:endParaRPr sz="2100"/>
          </a:p>
          <a:p>
            <a:pPr indent="-361950" lvl="0" marL="457200" rtl="0" algn="just">
              <a:spcBef>
                <a:spcPts val="0"/>
              </a:spcBef>
              <a:spcAft>
                <a:spcPts val="0"/>
              </a:spcAft>
              <a:buSzPts val="2100"/>
              <a:buChar char="-"/>
            </a:pPr>
            <a:r>
              <a:rPr lang="en" sz="2100"/>
              <a:t>Collaboration</a:t>
            </a:r>
            <a:endParaRPr sz="2100"/>
          </a:p>
          <a:p>
            <a:pPr indent="-361950" lvl="0" marL="457200" rtl="0" algn="just">
              <a:spcBef>
                <a:spcPts val="0"/>
              </a:spcBef>
              <a:spcAft>
                <a:spcPts val="0"/>
              </a:spcAft>
              <a:buSzPts val="2100"/>
              <a:buChar char="-"/>
            </a:pPr>
            <a:r>
              <a:rPr lang="en" sz="2100"/>
              <a:t>Storytelling</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a:t>
            </a:r>
            <a:r>
              <a:rPr lang="en"/>
              <a:t> Skills</a:t>
            </a:r>
            <a:endParaRPr sz="2100"/>
          </a:p>
          <a:p>
            <a:pPr indent="-361950" lvl="0" marL="457200" rtl="0" algn="just">
              <a:spcBef>
                <a:spcPts val="0"/>
              </a:spcBef>
              <a:spcAft>
                <a:spcPts val="0"/>
              </a:spcAft>
              <a:buSzPts val="2100"/>
              <a:buChar char="-"/>
            </a:pPr>
            <a:r>
              <a:rPr lang="en" sz="2100"/>
              <a:t>Algebra and Calculus</a:t>
            </a:r>
            <a:endParaRPr sz="2100"/>
          </a:p>
          <a:p>
            <a:pPr indent="-361950" lvl="0" marL="457200" rtl="0" algn="just">
              <a:spcBef>
                <a:spcPts val="0"/>
              </a:spcBef>
              <a:spcAft>
                <a:spcPts val="0"/>
              </a:spcAft>
              <a:buSzPts val="2100"/>
              <a:buChar char="-"/>
            </a:pPr>
            <a:r>
              <a:rPr lang="en" sz="2100"/>
              <a:t>Statistics</a:t>
            </a:r>
            <a:endParaRPr sz="2100"/>
          </a:p>
          <a:p>
            <a:pPr indent="-361950" lvl="0" marL="457200" rtl="0" algn="just">
              <a:spcBef>
                <a:spcPts val="0"/>
              </a:spcBef>
              <a:spcAft>
                <a:spcPts val="0"/>
              </a:spcAft>
              <a:buSzPts val="2100"/>
              <a:buChar char="-"/>
            </a:pPr>
            <a:r>
              <a:rPr lang="en" sz="2100"/>
              <a:t>Data visualization</a:t>
            </a:r>
            <a:endParaRPr sz="2100"/>
          </a:p>
          <a:p>
            <a:pPr indent="-361950" lvl="0" marL="457200" rtl="0" algn="just">
              <a:spcBef>
                <a:spcPts val="0"/>
              </a:spcBef>
              <a:spcAft>
                <a:spcPts val="0"/>
              </a:spcAft>
              <a:buSzPts val="2100"/>
              <a:buChar char="-"/>
            </a:pPr>
            <a:r>
              <a:rPr lang="en" sz="2100"/>
              <a:t>Data cleaning</a:t>
            </a:r>
            <a:endParaRPr sz="2100"/>
          </a:p>
          <a:p>
            <a:pPr indent="-361950" lvl="0" marL="457200" rtl="0" algn="just">
              <a:spcBef>
                <a:spcPts val="0"/>
              </a:spcBef>
              <a:spcAft>
                <a:spcPts val="0"/>
              </a:spcAft>
              <a:buSzPts val="2100"/>
              <a:buChar char="-"/>
            </a:pPr>
            <a:r>
              <a:rPr lang="en" sz="2100"/>
              <a:t>Machine learning</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Team</a:t>
            </a:r>
            <a:endParaRPr>
              <a:solidFill>
                <a:schemeClr val="lt1"/>
              </a:solidFill>
            </a:endParaRPr>
          </a:p>
        </p:txBody>
      </p:sp>
      <p:pic>
        <p:nvPicPr>
          <p:cNvPr id="330" name="Google Shape;330;p46"/>
          <p:cNvPicPr preferRelativeResize="0"/>
          <p:nvPr/>
        </p:nvPicPr>
        <p:blipFill rotWithShape="1">
          <a:blip r:embed="rId3">
            <a:alphaModFix/>
          </a:blip>
          <a:srcRect b="3686" l="0" r="0" t="3686"/>
          <a:stretch/>
        </p:blipFill>
        <p:spPr>
          <a:xfrm>
            <a:off x="1540210" y="1322225"/>
            <a:ext cx="1644300" cy="1644300"/>
          </a:xfrm>
          <a:prstGeom prst="ellipse">
            <a:avLst/>
          </a:prstGeom>
          <a:noFill/>
          <a:ln>
            <a:noFill/>
          </a:ln>
        </p:spPr>
      </p:pic>
      <p:sp>
        <p:nvSpPr>
          <p:cNvPr id="331" name="Google Shape;331;p46"/>
          <p:cNvSpPr txBox="1"/>
          <p:nvPr>
            <p:ph idx="4294967295" type="body"/>
          </p:nvPr>
        </p:nvSpPr>
        <p:spPr>
          <a:xfrm>
            <a:off x="1273698"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Kingsley Chijioke Mgbachi</a:t>
            </a:r>
            <a:endParaRPr sz="1700">
              <a:solidFill>
                <a:schemeClr val="dk1"/>
              </a:solidFill>
            </a:endParaRPr>
          </a:p>
        </p:txBody>
      </p:sp>
      <p:cxnSp>
        <p:nvCxnSpPr>
          <p:cNvPr id="332" name="Google Shape;332;p46"/>
          <p:cNvCxnSpPr/>
          <p:nvPr/>
        </p:nvCxnSpPr>
        <p:spPr>
          <a:xfrm>
            <a:off x="11181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333" name="Google Shape;333;p46"/>
          <p:cNvSpPr txBox="1"/>
          <p:nvPr>
            <p:ph idx="4294967295" type="body"/>
          </p:nvPr>
        </p:nvSpPr>
        <p:spPr>
          <a:xfrm>
            <a:off x="1273673"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300"/>
          </a:p>
        </p:txBody>
      </p:sp>
      <p:pic>
        <p:nvPicPr>
          <p:cNvPr descr="Corporate headshot of a man" id="334" name="Google Shape;334;p46"/>
          <p:cNvPicPr preferRelativeResize="0"/>
          <p:nvPr/>
        </p:nvPicPr>
        <p:blipFill>
          <a:blip r:embed="rId4">
            <a:alphaModFix/>
          </a:blip>
          <a:stretch>
            <a:fillRect/>
          </a:stretch>
        </p:blipFill>
        <p:spPr>
          <a:xfrm>
            <a:off x="3758169" y="1322375"/>
            <a:ext cx="1644300" cy="1644000"/>
          </a:xfrm>
          <a:prstGeom prst="ellipse">
            <a:avLst/>
          </a:prstGeom>
          <a:noFill/>
          <a:ln>
            <a:noFill/>
          </a:ln>
        </p:spPr>
      </p:pic>
      <p:sp>
        <p:nvSpPr>
          <p:cNvPr id="335" name="Google Shape;335;p46"/>
          <p:cNvSpPr txBox="1"/>
          <p:nvPr>
            <p:ph idx="4294967295" type="body"/>
          </p:nvPr>
        </p:nvSpPr>
        <p:spPr>
          <a:xfrm>
            <a:off x="3483306"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Mustafa AYDIN	</a:t>
            </a:r>
            <a:endParaRPr sz="1700">
              <a:solidFill>
                <a:schemeClr val="dk1"/>
              </a:solidFill>
            </a:endParaRPr>
          </a:p>
        </p:txBody>
      </p:sp>
      <p:cxnSp>
        <p:nvCxnSpPr>
          <p:cNvPr id="336" name="Google Shape;336;p46"/>
          <p:cNvCxnSpPr/>
          <p:nvPr/>
        </p:nvCxnSpPr>
        <p:spPr>
          <a:xfrm>
            <a:off x="3327800" y="3561938"/>
            <a:ext cx="270900" cy="0"/>
          </a:xfrm>
          <a:prstGeom prst="straightConnector1">
            <a:avLst/>
          </a:prstGeom>
          <a:noFill/>
          <a:ln cap="flat" cmpd="sng" w="9525">
            <a:solidFill>
              <a:schemeClr val="dk2"/>
            </a:solidFill>
            <a:prstDash val="solid"/>
            <a:round/>
            <a:headEnd len="sm" w="sm" type="none"/>
            <a:tailEnd len="sm" w="sm" type="none"/>
          </a:ln>
        </p:spPr>
      </p:cxnSp>
      <p:sp>
        <p:nvSpPr>
          <p:cNvPr id="337" name="Google Shape;337;p46"/>
          <p:cNvSpPr txBox="1"/>
          <p:nvPr>
            <p:ph idx="4294967295" type="body"/>
          </p:nvPr>
        </p:nvSpPr>
        <p:spPr>
          <a:xfrm>
            <a:off x="3483292"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300"/>
          </a:p>
        </p:txBody>
      </p:sp>
      <p:pic>
        <p:nvPicPr>
          <p:cNvPr id="338" name="Google Shape;338;p46"/>
          <p:cNvPicPr preferRelativeResize="0"/>
          <p:nvPr/>
        </p:nvPicPr>
        <p:blipFill rotWithShape="1">
          <a:blip r:embed="rId5">
            <a:alphaModFix/>
          </a:blip>
          <a:srcRect b="20000" l="0" r="0" t="0"/>
          <a:stretch/>
        </p:blipFill>
        <p:spPr>
          <a:xfrm>
            <a:off x="5976148" y="1285301"/>
            <a:ext cx="1644300" cy="1644000"/>
          </a:xfrm>
          <a:prstGeom prst="ellipse">
            <a:avLst/>
          </a:prstGeom>
          <a:noFill/>
          <a:ln>
            <a:noFill/>
          </a:ln>
        </p:spPr>
      </p:pic>
      <p:sp>
        <p:nvSpPr>
          <p:cNvPr id="339" name="Google Shape;339;p46"/>
          <p:cNvSpPr txBox="1"/>
          <p:nvPr>
            <p:ph idx="4294967295" type="body"/>
          </p:nvPr>
        </p:nvSpPr>
        <p:spPr>
          <a:xfrm>
            <a:off x="5692927" y="310890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Ümit Yaman	</a:t>
            </a:r>
            <a:endParaRPr sz="1700">
              <a:solidFill>
                <a:schemeClr val="dk1"/>
              </a:solidFill>
            </a:endParaRPr>
          </a:p>
        </p:txBody>
      </p:sp>
      <p:cxnSp>
        <p:nvCxnSpPr>
          <p:cNvPr id="340" name="Google Shape;340;p46"/>
          <p:cNvCxnSpPr/>
          <p:nvPr/>
        </p:nvCxnSpPr>
        <p:spPr>
          <a:xfrm>
            <a:off x="5554075" y="3561938"/>
            <a:ext cx="270900" cy="0"/>
          </a:xfrm>
          <a:prstGeom prst="straightConnector1">
            <a:avLst/>
          </a:prstGeom>
          <a:noFill/>
          <a:ln cap="flat" cmpd="sng" w="9525">
            <a:solidFill>
              <a:schemeClr val="dk2"/>
            </a:solidFill>
            <a:prstDash val="solid"/>
            <a:round/>
            <a:headEnd len="sm" w="sm" type="none"/>
            <a:tailEnd len="sm" w="sm" type="none"/>
          </a:ln>
        </p:spPr>
      </p:cxnSp>
      <p:sp>
        <p:nvSpPr>
          <p:cNvPr id="341" name="Google Shape;341;p46"/>
          <p:cNvSpPr txBox="1"/>
          <p:nvPr>
            <p:ph idx="4294967295" type="body"/>
          </p:nvPr>
        </p:nvSpPr>
        <p:spPr>
          <a:xfrm>
            <a:off x="5692916" y="3641661"/>
            <a:ext cx="21774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sz="1300"/>
          </a:p>
        </p:txBody>
      </p:sp>
      <p:cxnSp>
        <p:nvCxnSpPr>
          <p:cNvPr id="342" name="Google Shape;342;p46"/>
          <p:cNvCxnSpPr/>
          <p:nvPr/>
        </p:nvCxnSpPr>
        <p:spPr>
          <a:xfrm>
            <a:off x="7747050" y="3561938"/>
            <a:ext cx="2709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251250" y="152325"/>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Intelligence</a:t>
            </a:r>
            <a:endParaRPr/>
          </a:p>
        </p:txBody>
      </p:sp>
      <p:sp>
        <p:nvSpPr>
          <p:cNvPr id="78" name="Google Shape;78;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Business intelligence </a:t>
            </a:r>
            <a:r>
              <a:rPr b="1" lang="en"/>
              <a:t>combines business analytics, data mining, data visualization, data tools and infrastructure, and best practices to help organizations make more data-driven decisions.</a:t>
            </a:r>
            <a:endParaRPr b="1"/>
          </a:p>
          <a:p>
            <a:pPr indent="0" lvl="0" marL="0" rtl="0" algn="just">
              <a:spcBef>
                <a:spcPts val="1600"/>
              </a:spcBef>
              <a:spcAft>
                <a:spcPts val="0"/>
              </a:spcAft>
              <a:buNone/>
            </a:pPr>
            <a:r>
              <a:t/>
            </a:r>
            <a:endParaRPr/>
          </a:p>
        </p:txBody>
      </p:sp>
      <p:pic>
        <p:nvPicPr>
          <p:cNvPr id="79" name="Google Shape;79;p16"/>
          <p:cNvPicPr preferRelativeResize="0"/>
          <p:nvPr/>
        </p:nvPicPr>
        <p:blipFill>
          <a:blip r:embed="rId3">
            <a:alphaModFix/>
          </a:blip>
          <a:stretch>
            <a:fillRect/>
          </a:stretch>
        </p:blipFill>
        <p:spPr>
          <a:xfrm>
            <a:off x="743600" y="1676936"/>
            <a:ext cx="3389599" cy="3389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251250" y="152325"/>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lang="en"/>
              <a:t>obotic Process Automation (RPA)</a:t>
            </a:r>
            <a:endParaRPr/>
          </a:p>
        </p:txBody>
      </p:sp>
      <p:sp>
        <p:nvSpPr>
          <p:cNvPr id="85" name="Google Shape;85;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a:t>H</a:t>
            </a:r>
            <a:r>
              <a:rPr b="1" lang="en"/>
              <a:t>elp map out and automate traditionally tedious back office work. </a:t>
            </a:r>
            <a:endParaRPr b="1"/>
          </a:p>
          <a:p>
            <a:pPr indent="0" lvl="0" marL="0" rtl="0" algn="just">
              <a:spcBef>
                <a:spcPts val="1600"/>
              </a:spcBef>
              <a:spcAft>
                <a:spcPts val="0"/>
              </a:spcAft>
              <a:buNone/>
            </a:pPr>
            <a:r>
              <a:rPr lang="en"/>
              <a:t>RPA developers create “bots” that simulate actions that an employee makes on a computer.  These bots run through a virtual process map while replicating the same actions an employee would make be it clicking, emailing, reading pdfs etc. </a:t>
            </a:r>
            <a:endParaRPr b="1"/>
          </a:p>
        </p:txBody>
      </p:sp>
      <p:pic>
        <p:nvPicPr>
          <p:cNvPr id="86" name="Google Shape;86;p17"/>
          <p:cNvPicPr preferRelativeResize="0"/>
          <p:nvPr/>
        </p:nvPicPr>
        <p:blipFill>
          <a:blip r:embed="rId3">
            <a:alphaModFix/>
          </a:blip>
          <a:stretch>
            <a:fillRect/>
          </a:stretch>
        </p:blipFill>
        <p:spPr>
          <a:xfrm>
            <a:off x="296200" y="2098000"/>
            <a:ext cx="4045200" cy="232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most used programming languages, framework and tools in this field</a:t>
            </a:r>
            <a:endParaRPr/>
          </a:p>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Analyst Tools</a:t>
            </a:r>
            <a:endParaRPr/>
          </a:p>
          <a:p>
            <a:pPr indent="0" lvl="0" marL="0" rtl="0" algn="l">
              <a:spcBef>
                <a:spcPts val="0"/>
              </a:spcBef>
              <a:spcAft>
                <a:spcPts val="0"/>
              </a:spcAft>
              <a:buNone/>
            </a:pPr>
            <a:r>
              <a:t/>
            </a:r>
            <a:endParaRPr/>
          </a:p>
        </p:txBody>
      </p:sp>
      <p:pic>
        <p:nvPicPr>
          <p:cNvPr id="97" name="Google Shape;97;p19"/>
          <p:cNvPicPr preferRelativeResize="0"/>
          <p:nvPr/>
        </p:nvPicPr>
        <p:blipFill>
          <a:blip r:embed="rId3">
            <a:alphaModFix/>
          </a:blip>
          <a:stretch>
            <a:fillRect/>
          </a:stretch>
        </p:blipFill>
        <p:spPr>
          <a:xfrm>
            <a:off x="1033088" y="1170125"/>
            <a:ext cx="7077825" cy="382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Intelligence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03" name="Google Shape;103;p20"/>
          <p:cNvGrpSpPr/>
          <p:nvPr/>
        </p:nvGrpSpPr>
        <p:grpSpPr>
          <a:xfrm>
            <a:off x="432201" y="1939616"/>
            <a:ext cx="8287736" cy="1594922"/>
            <a:chOff x="424813" y="1177875"/>
            <a:chExt cx="8294371" cy="849900"/>
          </a:xfrm>
        </p:grpSpPr>
        <p:sp>
          <p:nvSpPr>
            <p:cNvPr id="104" name="Google Shape;104;p20"/>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20"/>
          <p:cNvSpPr txBox="1"/>
          <p:nvPr>
            <p:ph idx="4294967295" type="body"/>
          </p:nvPr>
        </p:nvSpPr>
        <p:spPr>
          <a:xfrm>
            <a:off x="539674" y="2295763"/>
            <a:ext cx="2422500" cy="9708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highlight>
                  <a:schemeClr val="accent5"/>
                </a:highlight>
              </a:rPr>
              <a:t>SAS</a:t>
            </a:r>
            <a:endParaRPr>
              <a:solidFill>
                <a:schemeClr val="lt1"/>
              </a:solidFill>
              <a:highlight>
                <a:schemeClr val="accent5"/>
              </a:highlight>
            </a:endParaRPr>
          </a:p>
        </p:txBody>
      </p:sp>
      <p:grpSp>
        <p:nvGrpSpPr>
          <p:cNvPr id="107" name="Google Shape;107;p20"/>
          <p:cNvGrpSpPr/>
          <p:nvPr/>
        </p:nvGrpSpPr>
        <p:grpSpPr>
          <a:xfrm>
            <a:off x="432201" y="3676259"/>
            <a:ext cx="8287724" cy="970708"/>
            <a:chOff x="424813" y="2974405"/>
            <a:chExt cx="8294360" cy="849933"/>
          </a:xfrm>
        </p:grpSpPr>
        <p:sp>
          <p:nvSpPr>
            <p:cNvPr id="108" name="Google Shape;108;p20"/>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20"/>
          <p:cNvSpPr txBox="1"/>
          <p:nvPr>
            <p:ph idx="4294967295" type="body"/>
          </p:nvPr>
        </p:nvSpPr>
        <p:spPr>
          <a:xfrm>
            <a:off x="539674" y="3861993"/>
            <a:ext cx="2422500" cy="970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highlight>
                  <a:schemeClr val="accent5"/>
                </a:highlight>
              </a:rPr>
              <a:t>INFOR BIRST</a:t>
            </a:r>
            <a:endParaRPr>
              <a:solidFill>
                <a:schemeClr val="lt1"/>
              </a:solidFill>
              <a:highlight>
                <a:schemeClr val="accent5"/>
              </a:highlight>
            </a:endParaRPr>
          </a:p>
        </p:txBody>
      </p:sp>
      <p:sp>
        <p:nvSpPr>
          <p:cNvPr id="111" name="Google Shape;111;p20"/>
          <p:cNvSpPr txBox="1"/>
          <p:nvPr>
            <p:ph idx="4294967295" type="body"/>
          </p:nvPr>
        </p:nvSpPr>
        <p:spPr>
          <a:xfrm>
            <a:off x="3480444" y="1949708"/>
            <a:ext cx="5111700" cy="12189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sz="1200">
                <a:solidFill>
                  <a:schemeClr val="lt1"/>
                </a:solidFill>
              </a:rPr>
              <a:t>SAS Business Intelligence is a BI tool offering numerous products and technologies for data scientists, text analysts, data engineers, forecasting analysts, econometricians, and optimization modelers, among others. Founded in the 70s, SAS Business Intelligence enjoys a long tradition in the market, building and expanding its products every year.</a:t>
            </a:r>
            <a:endParaRPr b="1" sz="1200">
              <a:solidFill>
                <a:schemeClr val="lt1"/>
              </a:solidFill>
            </a:endParaRPr>
          </a:p>
        </p:txBody>
      </p:sp>
      <p:grpSp>
        <p:nvGrpSpPr>
          <p:cNvPr id="112" name="Google Shape;112;p20"/>
          <p:cNvGrpSpPr/>
          <p:nvPr/>
        </p:nvGrpSpPr>
        <p:grpSpPr>
          <a:xfrm>
            <a:off x="432201" y="912002"/>
            <a:ext cx="8287736" cy="907268"/>
            <a:chOff x="424813" y="1177875"/>
            <a:chExt cx="8294371" cy="849900"/>
          </a:xfrm>
        </p:grpSpPr>
        <p:sp>
          <p:nvSpPr>
            <p:cNvPr id="113" name="Google Shape;113;p20"/>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20"/>
          <p:cNvSpPr txBox="1"/>
          <p:nvPr>
            <p:ph idx="4294967295" type="body"/>
          </p:nvPr>
        </p:nvSpPr>
        <p:spPr>
          <a:xfrm>
            <a:off x="539674" y="952558"/>
            <a:ext cx="2422500" cy="970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highlight>
                  <a:srgbClr val="FFD966"/>
                </a:highlight>
              </a:rPr>
              <a:t>DATAPINE</a:t>
            </a:r>
            <a:endParaRPr>
              <a:solidFill>
                <a:schemeClr val="lt1"/>
              </a:solidFill>
              <a:highlight>
                <a:srgbClr val="FFD966"/>
              </a:highlight>
            </a:endParaRPr>
          </a:p>
        </p:txBody>
      </p:sp>
      <p:sp>
        <p:nvSpPr>
          <p:cNvPr id="116" name="Google Shape;116;p20"/>
          <p:cNvSpPr txBox="1"/>
          <p:nvPr>
            <p:ph idx="4294967295" type="body"/>
          </p:nvPr>
        </p:nvSpPr>
        <p:spPr>
          <a:xfrm>
            <a:off x="3480444" y="912067"/>
            <a:ext cx="5111700" cy="9708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b="1" lang="en" sz="1200">
                <a:solidFill>
                  <a:schemeClr val="lt1"/>
                </a:solidFill>
              </a:rPr>
              <a:t>Datapine is a BI software that lets you connect your data from various sources and analyze them with advanced features (including predictive analytics and artificial intelligence).</a:t>
            </a:r>
            <a:endParaRPr b="1" sz="1200">
              <a:solidFill>
                <a:schemeClr val="lt1"/>
              </a:solidFill>
            </a:endParaRPr>
          </a:p>
        </p:txBody>
      </p:sp>
      <p:sp>
        <p:nvSpPr>
          <p:cNvPr id="117" name="Google Shape;117;p20"/>
          <p:cNvSpPr txBox="1"/>
          <p:nvPr>
            <p:ph idx="4294967295" type="body"/>
          </p:nvPr>
        </p:nvSpPr>
        <p:spPr>
          <a:xfrm>
            <a:off x="3480444" y="3676393"/>
            <a:ext cx="5111700" cy="970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300">
                <a:solidFill>
                  <a:schemeClr val="lt1"/>
                </a:solidFill>
              </a:rPr>
              <a:t>Infor Birst is a cloud-based analytics and business intelligence platform that helps in understanding and optimizing complex analysis processes.</a:t>
            </a:r>
            <a:endParaRPr b="1" sz="13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Intelligence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23" name="Google Shape;123;p21"/>
          <p:cNvGrpSpPr/>
          <p:nvPr/>
        </p:nvGrpSpPr>
        <p:grpSpPr>
          <a:xfrm>
            <a:off x="432201" y="1758098"/>
            <a:ext cx="8287736" cy="1732691"/>
            <a:chOff x="424813" y="1177875"/>
            <a:chExt cx="8294371" cy="849900"/>
          </a:xfrm>
        </p:grpSpPr>
        <p:sp>
          <p:nvSpPr>
            <p:cNvPr id="124" name="Google Shape;124;p21"/>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21"/>
          <p:cNvSpPr txBox="1"/>
          <p:nvPr>
            <p:ph idx="4294967295" type="body"/>
          </p:nvPr>
        </p:nvSpPr>
        <p:spPr>
          <a:xfrm>
            <a:off x="539675" y="2051250"/>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highlight>
                  <a:schemeClr val="accent5"/>
                </a:highlight>
              </a:rPr>
              <a:t>SAP BusinessObjects</a:t>
            </a:r>
            <a:endParaRPr>
              <a:solidFill>
                <a:schemeClr val="lt1"/>
              </a:solidFill>
              <a:highlight>
                <a:schemeClr val="accent5"/>
              </a:highlight>
            </a:endParaRPr>
          </a:p>
        </p:txBody>
      </p:sp>
      <p:grpSp>
        <p:nvGrpSpPr>
          <p:cNvPr id="127" name="Google Shape;127;p21"/>
          <p:cNvGrpSpPr/>
          <p:nvPr/>
        </p:nvGrpSpPr>
        <p:grpSpPr>
          <a:xfrm>
            <a:off x="432200" y="3581333"/>
            <a:ext cx="8287724" cy="958044"/>
            <a:chOff x="424813" y="3871259"/>
            <a:chExt cx="8294360" cy="849933"/>
          </a:xfrm>
        </p:grpSpPr>
        <p:sp>
          <p:nvSpPr>
            <p:cNvPr id="128" name="Google Shape;128;p21"/>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1"/>
          <p:cNvSpPr txBox="1"/>
          <p:nvPr>
            <p:ph idx="4294967295" type="body"/>
          </p:nvPr>
        </p:nvSpPr>
        <p:spPr>
          <a:xfrm>
            <a:off x="3480453" y="1766349"/>
            <a:ext cx="5111700" cy="16440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b="1" lang="en" sz="1200">
                <a:solidFill>
                  <a:schemeClr val="lt1"/>
                </a:solidFill>
              </a:rPr>
              <a:t>SAP BusinessObjects is a business intelligence platform designed for comprehensive reporting, analysis, and data visualization. They provide Office integrations with Excel and PowerPoint where you can create live presentations and hybrid analytics that connects to their on-premises and cloud SAP systems. They’re focused on business categories such as CRM and customer experience, ERP and digital core, HR, and people engagement, digital supply chain, and many more.</a:t>
            </a:r>
            <a:endParaRPr b="1" sz="1200">
              <a:solidFill>
                <a:schemeClr val="lt1"/>
              </a:solidFill>
            </a:endParaRPr>
          </a:p>
        </p:txBody>
      </p:sp>
      <p:grpSp>
        <p:nvGrpSpPr>
          <p:cNvPr id="131" name="Google Shape;131;p21"/>
          <p:cNvGrpSpPr/>
          <p:nvPr/>
        </p:nvGrpSpPr>
        <p:grpSpPr>
          <a:xfrm>
            <a:off x="432201" y="912077"/>
            <a:ext cx="8287736" cy="746977"/>
            <a:chOff x="424813" y="1177875"/>
            <a:chExt cx="8294371" cy="849900"/>
          </a:xfrm>
        </p:grpSpPr>
        <p:sp>
          <p:nvSpPr>
            <p:cNvPr id="132" name="Google Shape;132;p21"/>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1"/>
          <p:cNvSpPr txBox="1"/>
          <p:nvPr>
            <p:ph idx="4294967295" type="body"/>
          </p:nvPr>
        </p:nvSpPr>
        <p:spPr>
          <a:xfrm>
            <a:off x="539675" y="945413"/>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highlight>
                  <a:srgbClr val="FFD966"/>
                </a:highlight>
              </a:rPr>
              <a:t>DOMO</a:t>
            </a:r>
            <a:endParaRPr>
              <a:solidFill>
                <a:schemeClr val="lt1"/>
              </a:solidFill>
              <a:highlight>
                <a:srgbClr val="FFD966"/>
              </a:highlight>
            </a:endParaRPr>
          </a:p>
        </p:txBody>
      </p:sp>
      <p:sp>
        <p:nvSpPr>
          <p:cNvPr id="135" name="Google Shape;135;p21"/>
          <p:cNvSpPr txBox="1"/>
          <p:nvPr>
            <p:ph idx="4294967295" type="body"/>
          </p:nvPr>
        </p:nvSpPr>
        <p:spPr>
          <a:xfrm>
            <a:off x="539675" y="3546125"/>
            <a:ext cx="2422500" cy="799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highlight>
                  <a:schemeClr val="accent5"/>
                </a:highlight>
              </a:rPr>
              <a:t>PENTAHO</a:t>
            </a:r>
            <a:endParaRPr>
              <a:solidFill>
                <a:schemeClr val="lt1"/>
              </a:solidFill>
              <a:highlight>
                <a:schemeClr val="accent5"/>
              </a:highlight>
            </a:endParaRPr>
          </a:p>
        </p:txBody>
      </p:sp>
      <p:sp>
        <p:nvSpPr>
          <p:cNvPr id="136" name="Google Shape;136;p21"/>
          <p:cNvSpPr txBox="1"/>
          <p:nvPr>
            <p:ph idx="4294967295" type="body"/>
          </p:nvPr>
        </p:nvSpPr>
        <p:spPr>
          <a:xfrm>
            <a:off x="3480453" y="912077"/>
            <a:ext cx="5111700" cy="799200"/>
          </a:xfrm>
          <a:prstGeom prst="rect">
            <a:avLst/>
          </a:prstGeom>
        </p:spPr>
        <p:txBody>
          <a:bodyPr anchorCtr="0" anchor="ctr" bIns="91425" lIns="91425" spcFirstLastPara="1" rIns="91425" wrap="square" tIns="91425">
            <a:normAutofit fontScale="92500"/>
          </a:bodyPr>
          <a:lstStyle/>
          <a:p>
            <a:pPr indent="0" lvl="0" marL="0" rtl="0" algn="just">
              <a:spcBef>
                <a:spcPts val="0"/>
              </a:spcBef>
              <a:spcAft>
                <a:spcPts val="0"/>
              </a:spcAft>
              <a:buNone/>
            </a:pPr>
            <a:r>
              <a:rPr b="1" lang="en" sz="1200">
                <a:solidFill>
                  <a:schemeClr val="lt1"/>
                </a:solidFill>
              </a:rPr>
              <a:t>Domo is a business intelligence software comprised of multiple systems that are featured in this platform, starting with connecting the data and finishing with extending data with pre-built and custom apps from the Domo Appstore.</a:t>
            </a:r>
            <a:endParaRPr b="1" sz="1200">
              <a:solidFill>
                <a:schemeClr val="lt1"/>
              </a:solidFill>
            </a:endParaRPr>
          </a:p>
        </p:txBody>
      </p:sp>
      <p:sp>
        <p:nvSpPr>
          <p:cNvPr id="137" name="Google Shape;137;p21"/>
          <p:cNvSpPr txBox="1"/>
          <p:nvPr>
            <p:ph idx="4294967295" type="body"/>
          </p:nvPr>
        </p:nvSpPr>
        <p:spPr>
          <a:xfrm>
            <a:off x="3480453" y="3677699"/>
            <a:ext cx="5111700" cy="799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200">
                <a:solidFill>
                  <a:schemeClr val="lt1"/>
                </a:solidFill>
              </a:rPr>
              <a:t>Pentaho is an end-to-end data integration and analytics platform from Hitachi Vantara that offers a range of business intelligence capabilities such as OLAP services, reporting, dashboarding, data mining and integration, ETL, and more.</a:t>
            </a:r>
            <a:endParaRPr b="1" sz="12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